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61" r:id="rId3"/>
    <p:sldId id="262" r:id="rId4"/>
    <p:sldId id="264" r:id="rId5"/>
    <p:sldId id="263" r:id="rId6"/>
    <p:sldId id="279" r:id="rId7"/>
    <p:sldId id="259" r:id="rId8"/>
    <p:sldId id="257" r:id="rId9"/>
    <p:sldId id="256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CC0000"/>
    <a:srgbClr val="FF99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6B480-4872-498C-8828-A6E91432D8E3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D192E-E300-4343-869A-2CE70ECB1A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192E-E300-4343-869A-2CE70ECB1AA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7D192E-E300-4343-869A-2CE70ECB1AA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EE2B3-6EA4-402A-B162-F7B5514C208A}" type="datetime1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Joffy's Insights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EBB2-6BD8-4166-A0E2-5E7961FA0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D382-1795-4D93-ADFB-0BAE8F477E2E}" type="datetime1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Joffy's Insights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EBB2-6BD8-4166-A0E2-5E7961FA0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06B5-87DF-4CFC-A74A-B72793EE7DBA}" type="datetime1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Joffy's Insights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EBB2-6BD8-4166-A0E2-5E7961FA0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E8068-E831-4CAE-A44A-098BC2B2EDD1}" type="datetime1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Joffy's Insights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EBB2-6BD8-4166-A0E2-5E7961FA0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DA357-4505-49E6-9152-E7813E8A9852}" type="datetime1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Joffy's Insights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EBB2-6BD8-4166-A0E2-5E7961FA0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4D484-2AAA-42D9-83E2-385A688E9CAF}" type="datetime1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Joffy's Insights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EBB2-6BD8-4166-A0E2-5E7961FA0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2B1B6-719E-4815-88F9-19DF2785F7C2}" type="datetime1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Joffy's Insights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EBB2-6BD8-4166-A0E2-5E7961FA0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DE91-B9BB-4B7D-9D0C-883B267B82E0}" type="datetime1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Joffy's Insights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EBB2-6BD8-4166-A0E2-5E7961FA0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39F2A-70D7-4BFF-A2E0-F51DB6B67ED4}" type="datetime1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Joffy's Insights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EBB2-6BD8-4166-A0E2-5E7961FA0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DB23-0D59-4D9D-93F7-6265E8D2FDD5}" type="datetime1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Joffy's Insights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EBB2-6BD8-4166-A0E2-5E7961FA0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7FBC0-B3F7-4BB1-AB2D-402FE6339FAC}" type="datetime1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Joffy's Insights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0EBB2-6BD8-4166-A0E2-5E7961FA0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E4287-F64A-4D21-9826-84D1D4D89FE4}" type="datetime1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Joffy's Insights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0EBB2-6BD8-4166-A0E2-5E7961FA00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743200"/>
            <a:ext cx="8077200" cy="20574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Structures and Pointers</a:t>
            </a:r>
            <a:endParaRPr lang="en-US" sz="6000" dirty="0">
              <a:solidFill>
                <a:srgbClr val="0070C0"/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-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Joffy's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Insights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8600"/>
            <a:ext cx="8763000" cy="6248400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Eg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1.		    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Eg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2.		     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Eg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3.</a:t>
            </a:r>
          </a:p>
          <a:p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struct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 date       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struct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strdate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	     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struct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 student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{		     {			      {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int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dd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;	     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int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 day;		       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int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adm_no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;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int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 mm;	      char  month[10];       char   name[20];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int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yy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;	      </a:t>
            </a: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int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 year;		        char  group[10]; 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};		     };			        float  fee;</a:t>
            </a:r>
          </a:p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data :                 data :                          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};</a:t>
            </a:r>
            <a:r>
              <a:rPr lang="en-US" sz="55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5500" dirty="0" smtClean="0">
                <a:solidFill>
                  <a:srgbClr val="FF0000"/>
                </a:solidFill>
              </a:rPr>
              <a:t>	</a:t>
            </a:r>
          </a:p>
          <a:p>
            <a:r>
              <a:rPr lang="en-US" dirty="0" smtClean="0"/>
              <a:t>   </a:t>
            </a:r>
            <a:r>
              <a:rPr lang="en-US" sz="2800" b="1" dirty="0" smtClean="0">
                <a:solidFill>
                  <a:srgbClr val="FF0000"/>
                </a:solidFill>
              </a:rPr>
              <a:t>01-06-2020           01-June-2020                 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data :</a:t>
            </a:r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 </a:t>
            </a:r>
            <a:r>
              <a:rPr lang="en-US" sz="2800" b="1" dirty="0" smtClean="0">
                <a:solidFill>
                  <a:srgbClr val="FF0000"/>
                </a:solidFill>
              </a:rPr>
              <a:t>1001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					          </a:t>
            </a:r>
            <a:r>
              <a:rPr lang="en-US" sz="2800" b="1" dirty="0" err="1" smtClean="0">
                <a:solidFill>
                  <a:srgbClr val="FF0000"/>
                </a:solidFill>
              </a:rPr>
              <a:t>Raju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					          Science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	 				          1200.00</a:t>
            </a:r>
          </a:p>
          <a:p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3390106" y="3009900"/>
            <a:ext cx="434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419894" y="3085306"/>
            <a:ext cx="4343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3"/>
          <p:cNvSpPr txBox="1">
            <a:spLocks/>
          </p:cNvSpPr>
          <p:nvPr/>
        </p:nvSpPr>
        <p:spPr>
          <a:xfrm>
            <a:off x="-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Joffy's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Insights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5334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Variable declaration  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057400"/>
            <a:ext cx="7239000" cy="4038600"/>
          </a:xfrm>
        </p:spPr>
        <p:txBody>
          <a:bodyPr>
            <a:normAutofit fontScale="92500"/>
          </a:bodyPr>
          <a:lstStyle/>
          <a:p>
            <a:pPr algn="l"/>
            <a:r>
              <a:rPr lang="en-US" b="1" dirty="0" smtClean="0">
                <a:solidFill>
                  <a:srgbClr val="FF9900"/>
                </a:solidFill>
              </a:rPr>
              <a:t>Syntax :</a:t>
            </a:r>
            <a:br>
              <a:rPr lang="en-US" b="1" dirty="0" smtClean="0">
                <a:solidFill>
                  <a:srgbClr val="FF9900"/>
                </a:solidFill>
              </a:rPr>
            </a:br>
            <a:r>
              <a:rPr lang="en-US" b="1" dirty="0" err="1" smtClean="0">
                <a:solidFill>
                  <a:srgbClr val="FF9900"/>
                </a:solidFill>
              </a:rPr>
              <a:t>struct</a:t>
            </a:r>
            <a:r>
              <a:rPr lang="en-US" b="1" dirty="0" smtClean="0">
                <a:solidFill>
                  <a:srgbClr val="FF9900"/>
                </a:solidFill>
              </a:rPr>
              <a:t>  </a:t>
            </a:r>
            <a:r>
              <a:rPr lang="en-US" b="1" dirty="0" err="1" smtClean="0">
                <a:solidFill>
                  <a:srgbClr val="FF9900"/>
                </a:solidFill>
              </a:rPr>
              <a:t>structure_tag</a:t>
            </a:r>
            <a:r>
              <a:rPr lang="en-US" b="1" dirty="0" smtClean="0">
                <a:solidFill>
                  <a:srgbClr val="FF9900"/>
                </a:solidFill>
              </a:rPr>
              <a:t>  var1,var2,…,</a:t>
            </a:r>
            <a:r>
              <a:rPr lang="en-US" b="1" dirty="0" err="1" smtClean="0">
                <a:solidFill>
                  <a:srgbClr val="FF9900"/>
                </a:solidFill>
              </a:rPr>
              <a:t>varN</a:t>
            </a:r>
            <a:r>
              <a:rPr lang="en-US" b="1" dirty="0" smtClean="0">
                <a:solidFill>
                  <a:srgbClr val="FF9900"/>
                </a:solidFill>
              </a:rPr>
              <a:t>;</a:t>
            </a:r>
            <a:br>
              <a:rPr lang="en-US" b="1" dirty="0" smtClean="0">
                <a:solidFill>
                  <a:srgbClr val="FF9900"/>
                </a:solidFill>
              </a:rPr>
            </a:br>
            <a:r>
              <a:rPr lang="en-US" b="1" dirty="0" smtClean="0">
                <a:solidFill>
                  <a:srgbClr val="FF9900"/>
                </a:solidFill>
              </a:rPr>
              <a:t>		      OR</a:t>
            </a:r>
            <a:br>
              <a:rPr lang="en-US" b="1" dirty="0" smtClean="0">
                <a:solidFill>
                  <a:srgbClr val="FF9900"/>
                </a:solidFill>
              </a:rPr>
            </a:br>
            <a:r>
              <a:rPr lang="en-US" b="1" dirty="0" err="1" smtClean="0">
                <a:solidFill>
                  <a:srgbClr val="FF9900"/>
                </a:solidFill>
              </a:rPr>
              <a:t>structure_tag</a:t>
            </a:r>
            <a:r>
              <a:rPr lang="en-US" b="1" dirty="0" smtClean="0">
                <a:solidFill>
                  <a:srgbClr val="FF9900"/>
                </a:solidFill>
              </a:rPr>
              <a:t>  var1,var2,….,</a:t>
            </a:r>
            <a:r>
              <a:rPr lang="en-US" b="1" dirty="0" err="1" smtClean="0">
                <a:solidFill>
                  <a:srgbClr val="FF9900"/>
                </a:solidFill>
              </a:rPr>
              <a:t>varN</a:t>
            </a:r>
            <a:r>
              <a:rPr lang="en-US" b="1" dirty="0" smtClean="0">
                <a:solidFill>
                  <a:srgbClr val="FF9900"/>
                </a:solidFill>
              </a:rPr>
              <a:t>;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algn="l"/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Eg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date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dob,today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;   OR 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struct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 date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dob,today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strdate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adm_date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join_date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-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Joffy's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Insights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Memory allocation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33800" y="2743200"/>
            <a:ext cx="5181600" cy="17526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strdate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join_date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09600" y="914400"/>
            <a:ext cx="58674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		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struct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strdate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{			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day;		  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char  month[10];     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year;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};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        </a:t>
            </a:r>
          </a:p>
        </p:txBody>
      </p:sp>
      <p:pic>
        <p:nvPicPr>
          <p:cNvPr id="5" name="Picture 4" descr="WhatsApp Image 2020-07-17 at 2.52.13 AM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914400" y="4495800"/>
            <a:ext cx="7696200" cy="1447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5943600"/>
            <a:ext cx="8077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The memory allocation of the structure variable requires </a:t>
            </a:r>
          </a:p>
          <a:p>
            <a:pPr algn="ctr">
              <a:spcBef>
                <a:spcPct val="0"/>
              </a:spcBef>
            </a:pPr>
            <a:r>
              <a:rPr lang="en-US" sz="4400" b="1" dirty="0" smtClean="0">
                <a:solidFill>
                  <a:schemeClr val="accent6">
                    <a:lumMod val="50000"/>
                  </a:schemeClr>
                </a:solidFill>
              </a:rPr>
              <a:t>18 Bytes of memory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b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-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Joffy's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Insights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2223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structure variable can be declared along with the definition also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3810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C00000"/>
                </a:solidFill>
              </a:rPr>
              <a:t>        </a:t>
            </a:r>
            <a:r>
              <a:rPr lang="en-US" b="1" dirty="0" err="1" smtClean="0">
                <a:solidFill>
                  <a:srgbClr val="C00000"/>
                </a:solidFill>
              </a:rPr>
              <a:t>Eg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pPr algn="l"/>
            <a:r>
              <a:rPr lang="en-US" b="1" dirty="0" smtClean="0">
                <a:solidFill>
                  <a:srgbClr val="C00000"/>
                </a:solidFill>
              </a:rPr>
              <a:t>	   </a:t>
            </a:r>
            <a:r>
              <a:rPr lang="en-US" b="1" dirty="0" err="1" smtClean="0">
                <a:solidFill>
                  <a:srgbClr val="C00000"/>
                </a:solidFill>
              </a:rPr>
              <a:t>struct</a:t>
            </a:r>
            <a:r>
              <a:rPr lang="en-US" b="1" dirty="0" smtClean="0">
                <a:solidFill>
                  <a:srgbClr val="C00000"/>
                </a:solidFill>
              </a:rPr>
              <a:t> complex</a:t>
            </a:r>
          </a:p>
          <a:p>
            <a:pPr algn="l"/>
            <a:r>
              <a:rPr lang="en-US" b="1" dirty="0" smtClean="0">
                <a:solidFill>
                  <a:srgbClr val="C00000"/>
                </a:solidFill>
              </a:rPr>
              <a:t>             {</a:t>
            </a:r>
          </a:p>
          <a:p>
            <a:pPr algn="l"/>
            <a:r>
              <a:rPr lang="en-US" b="1" dirty="0" smtClean="0">
                <a:solidFill>
                  <a:srgbClr val="C00000"/>
                </a:solidFill>
              </a:rPr>
              <a:t>	    short  real;</a:t>
            </a:r>
          </a:p>
          <a:p>
            <a:pPr algn="l"/>
            <a:r>
              <a:rPr lang="en-US" b="1" dirty="0" smtClean="0">
                <a:solidFill>
                  <a:srgbClr val="C00000"/>
                </a:solidFill>
              </a:rPr>
              <a:t>	    short  imaginary;</a:t>
            </a:r>
          </a:p>
          <a:p>
            <a:pPr algn="l"/>
            <a:r>
              <a:rPr lang="en-US" b="1" dirty="0" smtClean="0">
                <a:solidFill>
                  <a:srgbClr val="C00000"/>
                </a:solidFill>
              </a:rPr>
              <a:t>             } c1, c2;</a:t>
            </a:r>
          </a:p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-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Joffy's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Insights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219200"/>
            <a:ext cx="8839200" cy="990599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If we declare structure variables along with the definition, 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structure tag (or structure name) can be avoided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590800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en-US" sz="6700" dirty="0" smtClean="0"/>
              <a:t>	</a:t>
            </a:r>
            <a:r>
              <a:rPr lang="en-US" sz="6700" b="1" dirty="0" err="1" smtClean="0">
                <a:solidFill>
                  <a:srgbClr val="C00000"/>
                </a:solidFill>
              </a:rPr>
              <a:t>Eg</a:t>
            </a:r>
            <a:r>
              <a:rPr lang="en-US" sz="6700" b="1" dirty="0" smtClean="0">
                <a:solidFill>
                  <a:srgbClr val="C00000"/>
                </a:solidFill>
              </a:rPr>
              <a:t>.</a:t>
            </a:r>
          </a:p>
          <a:p>
            <a:pPr algn="l"/>
            <a:r>
              <a:rPr lang="en-US" sz="6700" b="1" dirty="0" smtClean="0">
                <a:solidFill>
                  <a:srgbClr val="C00000"/>
                </a:solidFill>
              </a:rPr>
              <a:t>          </a:t>
            </a:r>
            <a:r>
              <a:rPr lang="en-US" sz="6700" b="1" dirty="0" err="1" smtClean="0">
                <a:solidFill>
                  <a:srgbClr val="C00000"/>
                </a:solidFill>
              </a:rPr>
              <a:t>struct</a:t>
            </a:r>
            <a:endParaRPr lang="en-US" sz="6700" b="1" dirty="0" smtClean="0">
              <a:solidFill>
                <a:srgbClr val="C00000"/>
              </a:solidFill>
            </a:endParaRPr>
          </a:p>
          <a:p>
            <a:pPr algn="l"/>
            <a:r>
              <a:rPr lang="en-US" sz="6700" b="1" dirty="0" smtClean="0">
                <a:solidFill>
                  <a:srgbClr val="C00000"/>
                </a:solidFill>
              </a:rPr>
              <a:t>          {</a:t>
            </a:r>
          </a:p>
          <a:p>
            <a:pPr algn="l"/>
            <a:r>
              <a:rPr lang="en-US" sz="6700" b="1" dirty="0" smtClean="0">
                <a:solidFill>
                  <a:srgbClr val="C00000"/>
                </a:solidFill>
              </a:rPr>
              <a:t>           </a:t>
            </a:r>
            <a:r>
              <a:rPr lang="en-US" sz="6700" b="1" dirty="0" err="1" smtClean="0">
                <a:solidFill>
                  <a:srgbClr val="C00000"/>
                </a:solidFill>
              </a:rPr>
              <a:t>int</a:t>
            </a:r>
            <a:r>
              <a:rPr lang="en-US" sz="6700" b="1" dirty="0" smtClean="0">
                <a:solidFill>
                  <a:srgbClr val="C00000"/>
                </a:solidFill>
              </a:rPr>
              <a:t> </a:t>
            </a:r>
            <a:r>
              <a:rPr lang="en-US" sz="6700" b="1" dirty="0" err="1" smtClean="0">
                <a:solidFill>
                  <a:srgbClr val="C00000"/>
                </a:solidFill>
              </a:rPr>
              <a:t>a,b,c</a:t>
            </a:r>
            <a:r>
              <a:rPr lang="en-US" sz="6700" b="1" dirty="0" smtClean="0">
                <a:solidFill>
                  <a:srgbClr val="C00000"/>
                </a:solidFill>
              </a:rPr>
              <a:t>;</a:t>
            </a:r>
          </a:p>
          <a:p>
            <a:pPr algn="l"/>
            <a:r>
              <a:rPr lang="en-US" sz="6700" b="1" dirty="0" smtClean="0">
                <a:solidFill>
                  <a:srgbClr val="C00000"/>
                </a:solidFill>
              </a:rPr>
              <a:t>          } eqn1, eqn2; </a:t>
            </a:r>
          </a:p>
          <a:p>
            <a:endParaRPr lang="en-US" dirty="0"/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-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Joffy's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Insights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Variable </a:t>
            </a:r>
            <a:r>
              <a:rPr lang="en-US" b="1" dirty="0" err="1" smtClean="0">
                <a:solidFill>
                  <a:srgbClr val="0070C0"/>
                </a:solidFill>
              </a:rPr>
              <a:t>Initialisation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752600"/>
            <a:ext cx="8458200" cy="17526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/>
              <a:t>   </a:t>
            </a:r>
            <a:r>
              <a:rPr lang="en-US" sz="3300" b="1" dirty="0" smtClean="0">
                <a:solidFill>
                  <a:srgbClr val="FF9900"/>
                </a:solidFill>
              </a:rPr>
              <a:t>Syntax :</a:t>
            </a:r>
            <a:endParaRPr lang="en-US" b="1" dirty="0" smtClean="0">
              <a:solidFill>
                <a:srgbClr val="FF9900"/>
              </a:solidFill>
            </a:endParaRPr>
          </a:p>
          <a:p>
            <a:pPr algn="l"/>
            <a:r>
              <a:rPr lang="en-US" dirty="0" smtClean="0"/>
              <a:t>   </a:t>
            </a:r>
            <a:r>
              <a:rPr lang="en-US" sz="3300" b="1" dirty="0" err="1" smtClean="0">
                <a:solidFill>
                  <a:srgbClr val="FF9900"/>
                </a:solidFill>
              </a:rPr>
              <a:t>structure_tag</a:t>
            </a:r>
            <a:r>
              <a:rPr lang="en-US" sz="3300" b="1" dirty="0" smtClean="0">
                <a:solidFill>
                  <a:srgbClr val="FF9900"/>
                </a:solidFill>
              </a:rPr>
              <a:t>  variable  = {value1,value2,………,</a:t>
            </a:r>
            <a:r>
              <a:rPr lang="en-US" sz="3300" b="1" dirty="0" err="1" smtClean="0">
                <a:solidFill>
                  <a:srgbClr val="FF9900"/>
                </a:solidFill>
              </a:rPr>
              <a:t>valueN</a:t>
            </a:r>
            <a:r>
              <a:rPr lang="en-US" sz="3300" b="1" dirty="0" smtClean="0">
                <a:solidFill>
                  <a:srgbClr val="FF9900"/>
                </a:solidFill>
              </a:rPr>
              <a:t>};</a:t>
            </a:r>
          </a:p>
          <a:p>
            <a:r>
              <a:rPr lang="en-US" dirty="0" smtClean="0"/>
              <a:t> </a:t>
            </a:r>
          </a:p>
          <a:p>
            <a:pPr algn="l"/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3200400"/>
            <a:ext cx="9448800" cy="297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3810000" y="2590800"/>
            <a:ext cx="89916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						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struct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student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		   				{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		 				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int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adm_no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;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						char  name[20];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							char  group[10]; 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 						float  fee;</a:t>
            </a:r>
            <a:endParaRPr lang="en-US" sz="2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							};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447800" y="5410200"/>
            <a:ext cx="84582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student  s = {3452,”Vaishakh”,”Science”,270.00};</a:t>
            </a:r>
            <a:endParaRPr kumimoji="0" lang="en-US" sz="33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3"/>
          <p:cNvSpPr txBox="1">
            <a:spLocks/>
          </p:cNvSpPr>
          <p:nvPr/>
        </p:nvSpPr>
        <p:spPr>
          <a:xfrm>
            <a:off x="-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Joffy's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Insights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95401"/>
            <a:ext cx="90678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A structure variable can be assigned with the values of another structure variable. But both of them should be of the same structure type.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14600"/>
            <a:ext cx="6400800" cy="838200"/>
          </a:xfrm>
        </p:spPr>
        <p:txBody>
          <a:bodyPr/>
          <a:lstStyle/>
          <a:p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Eg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. student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st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= s;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429000"/>
            <a:ext cx="845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-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Joffy's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Insights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Accessing elements of structure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447800"/>
            <a:ext cx="8153400" cy="1752600"/>
          </a:xfrm>
        </p:spPr>
        <p:txBody>
          <a:bodyPr/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The period symbol ( . ), named as dot operator is used for accessing elements of a structure variable.</a:t>
            </a:r>
          </a:p>
          <a:p>
            <a:pPr algn="l"/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2743200"/>
            <a:ext cx="8153400" cy="2057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dirty="0" smtClean="0">
                <a:solidFill>
                  <a:srgbClr val="FF9900"/>
                </a:solidFill>
              </a:rPr>
              <a:t>Syntax :</a:t>
            </a:r>
          </a:p>
          <a:p>
            <a:r>
              <a:rPr lang="en-US" sz="3200" b="1" dirty="0" err="1" smtClean="0">
                <a:solidFill>
                  <a:srgbClr val="FF9900"/>
                </a:solidFill>
              </a:rPr>
              <a:t>structure_variable.element_nam</a:t>
            </a:r>
            <a:r>
              <a:rPr lang="en-US" sz="2800" b="1" dirty="0" err="1" smtClean="0">
                <a:solidFill>
                  <a:srgbClr val="FF9900"/>
                </a:solidFill>
              </a:rPr>
              <a:t>e</a:t>
            </a:r>
            <a:endParaRPr lang="en-US" sz="2800" b="1" dirty="0" smtClean="0">
              <a:solidFill>
                <a:srgbClr val="FF99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62000" y="4038600"/>
            <a:ext cx="81534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Eg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	today.dd = 10;</a:t>
            </a:r>
          </a:p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strcpy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adm_date.month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, “June”);</a:t>
            </a:r>
          </a:p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cin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&gt;&gt;s1.admno;</a:t>
            </a:r>
          </a:p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</a:rPr>
              <a:t>cout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</a:rPr>
              <a:t>&lt;&lt;c1.real + c2.real;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-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Joffy's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Insights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sApp Image 2020-07-17 at 7.52.09 PM.jpeg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533400"/>
            <a:ext cx="7772400" cy="632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Write a program to find the total score of a student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-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Joffy's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Insights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895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To store the details of more than one student, array of structures is used.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114800"/>
            <a:ext cx="6400800" cy="1447800"/>
          </a:xfrm>
        </p:spPr>
        <p:txBody>
          <a:bodyPr/>
          <a:lstStyle/>
          <a:p>
            <a:pPr algn="l"/>
            <a:r>
              <a:rPr lang="en-US" sz="3600" b="1" dirty="0" smtClean="0">
                <a:solidFill>
                  <a:srgbClr val="0070C0"/>
                </a:solidFill>
              </a:rPr>
              <a:t>Nested Structure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52400"/>
            <a:ext cx="57531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1600200" y="4800600"/>
            <a:ext cx="6934200" cy="1447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ct val="20000"/>
              </a:spcBef>
            </a:pPr>
            <a:r>
              <a:rPr lang="en-US" sz="3000" b="1" dirty="0" smtClean="0">
                <a:solidFill>
                  <a:srgbClr val="FF0000"/>
                </a:solidFill>
              </a:rPr>
              <a:t>When an element of a structure may itself be another structure, Such a structure is known as nested structure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-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Joffy's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Insights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sApp Image 2020-07-17 at 10.34.25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0"/>
            <a:ext cx="5055660" cy="6858000"/>
          </a:xfrm>
          <a:prstGeom prst="rect">
            <a:avLst/>
          </a:prstGeom>
        </p:spPr>
      </p:pic>
      <p:sp>
        <p:nvSpPr>
          <p:cNvPr id="5" name="Footer Placeholder 3"/>
          <p:cNvSpPr txBox="1">
            <a:spLocks/>
          </p:cNvSpPr>
          <p:nvPr/>
        </p:nvSpPr>
        <p:spPr>
          <a:xfrm>
            <a:off x="-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Joffy's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Insights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962400"/>
            <a:ext cx="7162800" cy="2286000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Example for nested structure variable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Initialisation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and accessing of elements of nested structure variable.</a:t>
            </a:r>
          </a:p>
          <a:p>
            <a:pPr algn="l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student  s = {4325,”Vishal”,{10,11,1997},575};</a:t>
            </a:r>
          </a:p>
          <a:p>
            <a:pPr algn="l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cout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&lt;&lt;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s.admno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&lt;&lt;s.name</a:t>
            </a:r>
          </a:p>
          <a:p>
            <a:pPr algn="l"/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cout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&lt;&lt;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s.dt_adm.day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&lt;&lt;”/”&lt;&lt;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s.dt_adm.month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&lt;&lt;”/”&lt;&lt;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</a:rPr>
              <a:t>s.dt_adm.year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;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28600"/>
            <a:ext cx="5715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3"/>
          <p:cNvSpPr txBox="1">
            <a:spLocks/>
          </p:cNvSpPr>
          <p:nvPr/>
        </p:nvSpPr>
        <p:spPr>
          <a:xfrm>
            <a:off x="-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Joffy's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Insights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82575"/>
            <a:ext cx="8991600" cy="1317625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rgbClr val="FF9900"/>
                </a:solidFill>
              </a:rPr>
              <a:t>format for accessing inner structure element is</a:t>
            </a:r>
            <a:br>
              <a:rPr lang="en-US" sz="3100" b="1" dirty="0" smtClean="0">
                <a:solidFill>
                  <a:srgbClr val="FF9900"/>
                </a:solidFill>
              </a:rPr>
            </a:br>
            <a:r>
              <a:rPr lang="en-US" sz="3100" b="1" dirty="0" err="1" smtClean="0">
                <a:solidFill>
                  <a:srgbClr val="FF9900"/>
                </a:solidFill>
              </a:rPr>
              <a:t>outer_structure_variable.inner_structure_variable.element</a:t>
            </a:r>
            <a:r>
              <a:rPr lang="en-US" dirty="0" smtClean="0">
                <a:solidFill>
                  <a:srgbClr val="FF9900"/>
                </a:solidFill>
              </a:rPr>
              <a:t/>
            </a:r>
            <a:br>
              <a:rPr lang="en-US" dirty="0" smtClean="0">
                <a:solidFill>
                  <a:srgbClr val="FF9900"/>
                </a:solidFill>
              </a:rPr>
            </a:b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14600" y="1219200"/>
            <a:ext cx="8991600" cy="1317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>
              <a:spcBef>
                <a:spcPct val="0"/>
              </a:spcBef>
            </a:pPr>
            <a:r>
              <a:rPr lang="en-US" sz="4100" b="1" dirty="0" smtClean="0">
                <a:solidFill>
                  <a:srgbClr val="FF0000"/>
                </a:solidFill>
              </a:rPr>
              <a:t> </a:t>
            </a:r>
            <a:r>
              <a:rPr lang="en-US" sz="4100" b="1" dirty="0" smtClean="0">
                <a:solidFill>
                  <a:srgbClr val="0070C0"/>
                </a:solidFill>
              </a:rPr>
              <a:t>Array Vs Structure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110938"/>
            <a:ext cx="8001000" cy="436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-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Joffy's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Insights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sApp Image 2020-07-17 at 8.47.04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6372"/>
            <a:ext cx="9144000" cy="2743200"/>
          </a:xfrm>
          <a:prstGeom prst="rect">
            <a:avLst/>
          </a:prstGeom>
          <a:ln>
            <a:solidFill>
              <a:schemeClr val="accent1">
                <a:alpha val="0"/>
              </a:schemeClr>
            </a:solidFill>
          </a:ln>
        </p:spPr>
      </p:pic>
      <p:pic>
        <p:nvPicPr>
          <p:cNvPr id="5" name="Picture 4" descr="WhatsApp Image 2020-07-17 at 8.47.34 P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54372"/>
            <a:ext cx="9144000" cy="1255828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-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Joffy's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Insights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sApp Image 2020-07-17 at 8.48.10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9144000" cy="2286000"/>
          </a:xfrm>
          <a:prstGeom prst="rect">
            <a:avLst/>
          </a:prstGeom>
        </p:spPr>
      </p:pic>
      <p:pic>
        <p:nvPicPr>
          <p:cNvPr id="5" name="Picture 4" descr="WhatsApp Image 2020-07-17 at 8.48.50 P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4800"/>
            <a:ext cx="9144000" cy="577435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-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Joffy's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Insights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</a:rPr>
              <a:t>thaikkad.com</a:t>
            </a:r>
            <a:endParaRPr lang="en-US" sz="6600" b="1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-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Joffy's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Insights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0-07-16 at 11.48.37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0"/>
            <a:ext cx="4854178" cy="6858000"/>
          </a:xfrm>
          <a:prstGeom prst="rect">
            <a:avLst/>
          </a:prstGeom>
        </p:spPr>
      </p:pic>
      <p:sp>
        <p:nvSpPr>
          <p:cNvPr id="5" name="Footer Placeholder 3"/>
          <p:cNvSpPr txBox="1">
            <a:spLocks/>
          </p:cNvSpPr>
          <p:nvPr/>
        </p:nvSpPr>
        <p:spPr>
          <a:xfrm>
            <a:off x="-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Joffy's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Insights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81600"/>
            <a:ext cx="8229600" cy="1143000"/>
          </a:xfrm>
        </p:spPr>
        <p:txBody>
          <a:bodyPr/>
          <a:lstStyle/>
          <a:p>
            <a:r>
              <a:rPr lang="en-US" dirty="0" err="1" smtClean="0"/>
              <a:t>Geany</a:t>
            </a:r>
            <a:r>
              <a:rPr lang="en-US" dirty="0" smtClean="0"/>
              <a:t> IDE</a:t>
            </a:r>
            <a:endParaRPr lang="en-US" dirty="0"/>
          </a:p>
        </p:txBody>
      </p:sp>
      <p:pic>
        <p:nvPicPr>
          <p:cNvPr id="3" name="Picture 2" descr="WhatsApp Image 2020-07-16 at 11.49.41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04800"/>
            <a:ext cx="4724400" cy="4648200"/>
          </a:xfrm>
          <a:prstGeom prst="rect">
            <a:avLst/>
          </a:prstGeom>
        </p:spPr>
      </p:pic>
      <p:sp>
        <p:nvSpPr>
          <p:cNvPr id="5" name="Footer Placeholder 3"/>
          <p:cNvSpPr txBox="1">
            <a:spLocks/>
          </p:cNvSpPr>
          <p:nvPr/>
        </p:nvSpPr>
        <p:spPr>
          <a:xfrm>
            <a:off x="-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Joffy's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Insights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53000"/>
            <a:ext cx="8229600" cy="1143000"/>
          </a:xfrm>
        </p:spPr>
        <p:txBody>
          <a:bodyPr/>
          <a:lstStyle/>
          <a:p>
            <a:r>
              <a:rPr lang="en-US" dirty="0" smtClean="0"/>
              <a:t>GNU Compiler Collection(GCC)</a:t>
            </a:r>
            <a:endParaRPr lang="en-US" dirty="0"/>
          </a:p>
        </p:txBody>
      </p:sp>
      <p:pic>
        <p:nvPicPr>
          <p:cNvPr id="3" name="Picture 2" descr="WhatsApp Image 2020-07-16 at 11.49.25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6200"/>
            <a:ext cx="7315200" cy="5105400"/>
          </a:xfrm>
          <a:prstGeom prst="rect">
            <a:avLst/>
          </a:prstGeom>
        </p:spPr>
      </p:pic>
      <p:sp>
        <p:nvSpPr>
          <p:cNvPr id="5" name="Footer Placeholder 3"/>
          <p:cNvSpPr txBox="1">
            <a:spLocks/>
          </p:cNvSpPr>
          <p:nvPr/>
        </p:nvSpPr>
        <p:spPr>
          <a:xfrm>
            <a:off x="-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Joffy's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Insights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sApp Image 2020-07-17 at 10.35.59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5" name="Footer Placeholder 3"/>
          <p:cNvSpPr txBox="1">
            <a:spLocks/>
          </p:cNvSpPr>
          <p:nvPr/>
        </p:nvSpPr>
        <p:spPr>
          <a:xfrm>
            <a:off x="-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Joffy's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Insights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7300" b="1" dirty="0" smtClean="0">
                <a:solidFill>
                  <a:srgbClr val="0070C0"/>
                </a:solidFill>
              </a:rPr>
              <a:t>Structures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-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Joffy's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Insights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295400"/>
            <a:ext cx="8305800" cy="3886200"/>
          </a:xfrm>
        </p:spPr>
        <p:txBody>
          <a:bodyPr>
            <a:normAutofit/>
          </a:bodyPr>
          <a:lstStyle/>
          <a:p>
            <a:pPr algn="l"/>
            <a:r>
              <a:rPr lang="en-US" sz="5100" b="1" dirty="0" smtClean="0">
                <a:solidFill>
                  <a:srgbClr val="0070C0"/>
                </a:solidFill>
              </a:rPr>
              <a:t>Structure</a:t>
            </a:r>
            <a:endParaRPr lang="en-US" sz="5100" dirty="0" smtClean="0">
              <a:solidFill>
                <a:srgbClr val="0070C0"/>
              </a:solidFill>
            </a:endParaRPr>
          </a:p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Structure is a user defined data type </a:t>
            </a:r>
          </a:p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to represent logically related data</a:t>
            </a:r>
          </a:p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 items, which may be of different </a:t>
            </a:r>
          </a:p>
          <a:p>
            <a:pPr algn="l"/>
            <a:r>
              <a:rPr lang="en-US" sz="3600" b="1" dirty="0" smtClean="0">
                <a:solidFill>
                  <a:srgbClr val="FF0000"/>
                </a:solidFill>
              </a:rPr>
              <a:t>types, under a common name.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-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Joffy's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Insights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1143000"/>
            <a:ext cx="6400800" cy="5029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 smtClean="0">
                <a:solidFill>
                  <a:srgbClr val="FF9900"/>
                </a:solidFill>
              </a:rPr>
              <a:t>	</a:t>
            </a:r>
            <a:r>
              <a:rPr lang="en-US" b="1" dirty="0" smtClean="0">
                <a:solidFill>
                  <a:srgbClr val="FF9900"/>
                </a:solidFill>
              </a:rPr>
              <a:t>Syntax :</a:t>
            </a:r>
          </a:p>
          <a:p>
            <a:pPr algn="l"/>
            <a:r>
              <a:rPr lang="en-US" b="1" dirty="0" smtClean="0">
                <a:solidFill>
                  <a:srgbClr val="FFC000"/>
                </a:solidFill>
              </a:rPr>
              <a:t>           </a:t>
            </a:r>
            <a:r>
              <a:rPr lang="en-US" b="1" dirty="0" err="1" smtClean="0">
                <a:solidFill>
                  <a:srgbClr val="FF9900"/>
                </a:solidFill>
              </a:rPr>
              <a:t>struct</a:t>
            </a:r>
            <a:r>
              <a:rPr lang="en-US" b="1" dirty="0" smtClean="0">
                <a:solidFill>
                  <a:srgbClr val="FF9900"/>
                </a:solidFill>
              </a:rPr>
              <a:t>  </a:t>
            </a:r>
            <a:r>
              <a:rPr lang="en-US" b="1" dirty="0" err="1" smtClean="0">
                <a:solidFill>
                  <a:srgbClr val="FF9900"/>
                </a:solidFill>
              </a:rPr>
              <a:t>structure_tag</a:t>
            </a:r>
            <a:endParaRPr lang="en-US" b="1" dirty="0" smtClean="0">
              <a:solidFill>
                <a:srgbClr val="FF9900"/>
              </a:solidFill>
            </a:endParaRPr>
          </a:p>
          <a:p>
            <a:pPr algn="l"/>
            <a:r>
              <a:rPr lang="en-US" b="1" dirty="0" smtClean="0">
                <a:solidFill>
                  <a:srgbClr val="FF9900"/>
                </a:solidFill>
              </a:rPr>
              <a:t>	{</a:t>
            </a:r>
            <a:endParaRPr lang="en-US" b="1" dirty="0">
              <a:solidFill>
                <a:srgbClr val="FF9900"/>
              </a:solidFill>
            </a:endParaRPr>
          </a:p>
          <a:p>
            <a:pPr algn="l"/>
            <a:r>
              <a:rPr lang="en-US" b="1" dirty="0" smtClean="0">
                <a:solidFill>
                  <a:srgbClr val="FF9900"/>
                </a:solidFill>
              </a:rPr>
              <a:t>	</a:t>
            </a:r>
            <a:r>
              <a:rPr lang="en-US" b="1" dirty="0" err="1" smtClean="0">
                <a:solidFill>
                  <a:srgbClr val="FF9900"/>
                </a:solidFill>
              </a:rPr>
              <a:t>data_type</a:t>
            </a:r>
            <a:r>
              <a:rPr lang="en-US" b="1" dirty="0" smtClean="0">
                <a:solidFill>
                  <a:srgbClr val="FF9900"/>
                </a:solidFill>
              </a:rPr>
              <a:t>  </a:t>
            </a:r>
            <a:r>
              <a:rPr lang="en-US" b="1" dirty="0">
                <a:solidFill>
                  <a:srgbClr val="FF9900"/>
                </a:solidFill>
              </a:rPr>
              <a:t>variable1;</a:t>
            </a:r>
          </a:p>
          <a:p>
            <a:pPr algn="l"/>
            <a:r>
              <a:rPr lang="en-US" b="1" dirty="0" smtClean="0">
                <a:solidFill>
                  <a:srgbClr val="FF9900"/>
                </a:solidFill>
              </a:rPr>
              <a:t>	</a:t>
            </a:r>
            <a:r>
              <a:rPr lang="en-US" b="1" dirty="0" err="1" smtClean="0">
                <a:solidFill>
                  <a:srgbClr val="FF9900"/>
                </a:solidFill>
              </a:rPr>
              <a:t>data_type</a:t>
            </a:r>
            <a:r>
              <a:rPr lang="en-US" b="1" dirty="0" smtClean="0">
                <a:solidFill>
                  <a:srgbClr val="FF9900"/>
                </a:solidFill>
              </a:rPr>
              <a:t>  </a:t>
            </a:r>
            <a:r>
              <a:rPr lang="en-US" b="1" dirty="0">
                <a:solidFill>
                  <a:srgbClr val="FF9900"/>
                </a:solidFill>
              </a:rPr>
              <a:t>variable2;</a:t>
            </a:r>
          </a:p>
          <a:p>
            <a:pPr algn="l"/>
            <a:r>
              <a:rPr lang="en-US" b="1" dirty="0">
                <a:solidFill>
                  <a:srgbClr val="FF9900"/>
                </a:solidFill>
              </a:rPr>
              <a:t>	</a:t>
            </a:r>
            <a:r>
              <a:rPr lang="en-US" b="1" dirty="0" smtClean="0">
                <a:solidFill>
                  <a:srgbClr val="FF9900"/>
                </a:solidFill>
              </a:rPr>
              <a:t>……………………………..;</a:t>
            </a:r>
            <a:endParaRPr lang="en-US" b="1" dirty="0">
              <a:solidFill>
                <a:srgbClr val="FF9900"/>
              </a:solidFill>
            </a:endParaRPr>
          </a:p>
          <a:p>
            <a:pPr algn="l"/>
            <a:r>
              <a:rPr lang="en-US" b="1" dirty="0">
                <a:solidFill>
                  <a:srgbClr val="FF9900"/>
                </a:solidFill>
              </a:rPr>
              <a:t>	</a:t>
            </a:r>
            <a:r>
              <a:rPr lang="en-US" b="1" dirty="0" smtClean="0">
                <a:solidFill>
                  <a:srgbClr val="FF9900"/>
                </a:solidFill>
              </a:rPr>
              <a:t>……………………………..;</a:t>
            </a:r>
            <a:endParaRPr lang="en-US" b="1" dirty="0">
              <a:solidFill>
                <a:srgbClr val="FF9900"/>
              </a:solidFill>
            </a:endParaRPr>
          </a:p>
          <a:p>
            <a:pPr algn="l"/>
            <a:r>
              <a:rPr lang="en-US" b="1" dirty="0">
                <a:solidFill>
                  <a:srgbClr val="FF9900"/>
                </a:solidFill>
              </a:rPr>
              <a:t>	</a:t>
            </a:r>
            <a:r>
              <a:rPr lang="en-US" b="1" dirty="0" err="1" smtClean="0">
                <a:solidFill>
                  <a:srgbClr val="FF9900"/>
                </a:solidFill>
              </a:rPr>
              <a:t>data_type</a:t>
            </a:r>
            <a:r>
              <a:rPr lang="en-US" b="1" dirty="0" smtClean="0">
                <a:solidFill>
                  <a:srgbClr val="FF9900"/>
                </a:solidFill>
              </a:rPr>
              <a:t>  </a:t>
            </a:r>
            <a:r>
              <a:rPr lang="en-US" b="1" dirty="0" err="1">
                <a:solidFill>
                  <a:srgbClr val="FF9900"/>
                </a:solidFill>
              </a:rPr>
              <a:t>variableN</a:t>
            </a:r>
            <a:r>
              <a:rPr lang="en-US" b="1" dirty="0">
                <a:solidFill>
                  <a:srgbClr val="FF9900"/>
                </a:solidFill>
              </a:rPr>
              <a:t>;</a:t>
            </a:r>
          </a:p>
          <a:p>
            <a:pPr algn="l"/>
            <a:r>
              <a:rPr lang="en-US" b="1" dirty="0">
                <a:solidFill>
                  <a:srgbClr val="FF9900"/>
                </a:solidFill>
              </a:rPr>
              <a:t>	};</a:t>
            </a:r>
          </a:p>
          <a:p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-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Joffy's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3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Insights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99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333</Words>
  <Application>Microsoft Office PowerPoint</Application>
  <PresentationFormat>On-screen Show (4:3)</PresentationFormat>
  <Paragraphs>126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Geany IDE</vt:lpstr>
      <vt:lpstr>GNU Compiler Collection(GCC)</vt:lpstr>
      <vt:lpstr>Slide 6</vt:lpstr>
      <vt:lpstr>Structures </vt:lpstr>
      <vt:lpstr>Slide 8</vt:lpstr>
      <vt:lpstr>Slide 9</vt:lpstr>
      <vt:lpstr>Slide 10</vt:lpstr>
      <vt:lpstr>Variable declaration   </vt:lpstr>
      <vt:lpstr>Memory allocation </vt:lpstr>
      <vt:lpstr>A structure variable can be declared along with the definition also  </vt:lpstr>
      <vt:lpstr>If we declare structure variables along with the definition,  structure tag (or structure name) can be avoided </vt:lpstr>
      <vt:lpstr>Variable Initialisation</vt:lpstr>
      <vt:lpstr>A structure variable can be assigned with the values of another structure variable. But both of them should be of the same structure type.  </vt:lpstr>
      <vt:lpstr>Accessing elements of structure </vt:lpstr>
      <vt:lpstr>Write a program to find the total score of a student  </vt:lpstr>
      <vt:lpstr>To store the details of more than one student, array of structures is used. </vt:lpstr>
      <vt:lpstr>Slide 20</vt:lpstr>
      <vt:lpstr>format for accessing inner structure element is outer_structure_variable.inner_structure_variable.element </vt:lpstr>
      <vt:lpstr>Slide 22</vt:lpstr>
      <vt:lpstr>Slide 23</vt:lpstr>
      <vt:lpstr>thaikkad.com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43</cp:revision>
  <dcterms:created xsi:type="dcterms:W3CDTF">2020-06-11T16:21:20Z</dcterms:created>
  <dcterms:modified xsi:type="dcterms:W3CDTF">2020-07-24T16:08:02Z</dcterms:modified>
</cp:coreProperties>
</file>